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5"/>
  </p:notesMasterIdLst>
  <p:handoutMasterIdLst>
    <p:handoutMasterId r:id="rId16"/>
  </p:handoutMasterIdLst>
  <p:sldIdLst>
    <p:sldId id="282" r:id="rId5"/>
    <p:sldId id="256" r:id="rId6"/>
    <p:sldId id="257" r:id="rId7"/>
    <p:sldId id="264" r:id="rId8"/>
    <p:sldId id="262" r:id="rId9"/>
    <p:sldId id="258" r:id="rId10"/>
    <p:sldId id="259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D4C0B-1EEC-4834-B8E1-E6F43A609B05}" type="datetimeFigureOut">
              <a:rPr lang="nl-NL" smtClean="0"/>
              <a:t>7-12-2020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6005DE-7069-47B2-8888-999B9171CD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809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533DFC-07A8-4CF3-9448-54F0C4632332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2201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aIUVJwaxW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218FED7-AB46-4296-A2AB-73E4BDC03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3474" y="1008704"/>
            <a:ext cx="6172200" cy="857250"/>
          </a:xfrm>
        </p:spPr>
        <p:txBody>
          <a:bodyPr>
            <a:normAutofit/>
          </a:bodyPr>
          <a:lstStyle/>
          <a:p>
            <a:r>
              <a:rPr lang="nl-NL" dirty="0">
                <a:cs typeface="Calibri Light"/>
              </a:rPr>
              <a:t>Bedrijfsethiek en Privacy</a:t>
            </a:r>
            <a:endParaRPr lang="nl-NL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910A9D3-44B0-412E-9D51-FA1C2DD5E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77074" y="1813271"/>
            <a:ext cx="2984918" cy="1970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788" b="1" dirty="0"/>
              <a:t>IBS Thema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788" dirty="0">
                <a:solidFill>
                  <a:schemeClr val="bg1">
                    <a:lumMod val="75000"/>
                  </a:schemeClr>
                </a:solidFill>
              </a:rPr>
              <a:t> De nieuwe economie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788" dirty="0">
                <a:solidFill>
                  <a:schemeClr val="bg1">
                    <a:lumMod val="65000"/>
                  </a:schemeClr>
                </a:solidFill>
              </a:rPr>
              <a:t>Marktverkenning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788" dirty="0" err="1">
                <a:solidFill>
                  <a:schemeClr val="bg1">
                    <a:lumMod val="85000"/>
                  </a:schemeClr>
                </a:solidFill>
              </a:rPr>
              <a:t>nciën</a:t>
            </a:r>
            <a:endParaRPr lang="nl-NL" sz="788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nl-NL" sz="788" dirty="0">
                <a:solidFill>
                  <a:schemeClr val="bg1">
                    <a:lumMod val="85000"/>
                  </a:schemeClr>
                </a:solidFill>
              </a:rPr>
              <a:t> Projectmanagement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788" dirty="0">
                <a:solidFill>
                  <a:schemeClr val="bg1">
                    <a:lumMod val="85000"/>
                  </a:schemeClr>
                </a:solidFill>
              </a:rPr>
              <a:t> De verborgen impact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788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Ondernemen</a:t>
            </a:r>
          </a:p>
        </p:txBody>
      </p:sp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B5E90D55-298E-4509-878D-C4E228CD5F8E}"/>
              </a:ext>
            </a:extLst>
          </p:cNvPr>
          <p:cNvSpPr txBox="1">
            <a:spLocks/>
          </p:cNvSpPr>
          <p:nvPr/>
        </p:nvSpPr>
        <p:spPr bwMode="auto">
          <a:xfrm>
            <a:off x="3745794" y="2463685"/>
            <a:ext cx="2674242" cy="1143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125" b="1" dirty="0"/>
              <a:t>Begrippen:</a:t>
            </a:r>
          </a:p>
          <a:p>
            <a:r>
              <a:rPr lang="nl-NL" sz="1125" b="1" dirty="0"/>
              <a:t>Ethiek</a:t>
            </a:r>
          </a:p>
          <a:p>
            <a:r>
              <a:rPr lang="nl-NL" sz="1125" b="1" dirty="0"/>
              <a:t>Privacy</a:t>
            </a: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2D05C487-7FDA-4DD4-A64C-272352214795}"/>
              </a:ext>
            </a:extLst>
          </p:cNvPr>
          <p:cNvSpPr txBox="1">
            <a:spLocks/>
          </p:cNvSpPr>
          <p:nvPr/>
        </p:nvSpPr>
        <p:spPr bwMode="auto">
          <a:xfrm>
            <a:off x="3341323" y="5136637"/>
            <a:ext cx="6323595" cy="183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sz="788"/>
          </a:p>
        </p:txBody>
      </p:sp>
      <p:graphicFrame>
        <p:nvGraphicFramePr>
          <p:cNvPr id="13" name="Tabel 13">
            <a:extLst>
              <a:ext uri="{FF2B5EF4-FFF2-40B4-BE49-F238E27FC236}">
                <a16:creationId xmlns:a16="http://schemas.microsoft.com/office/drawing/2014/main" id="{BBD81BF5-9E86-4852-B783-21B8761DB9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463511"/>
              </p:ext>
            </p:extLst>
          </p:nvPr>
        </p:nvGraphicFramePr>
        <p:xfrm>
          <a:off x="1512638" y="4681621"/>
          <a:ext cx="8607908" cy="85725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60161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60161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60161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60161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60161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60161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886459">
                  <a:extLst>
                    <a:ext uri="{9D8B030D-6E8A-4147-A177-3AD203B41FA5}">
                      <a16:colId xmlns:a16="http://schemas.microsoft.com/office/drawing/2014/main" val="2287401822"/>
                    </a:ext>
                  </a:extLst>
                </a:gridCol>
                <a:gridCol w="760161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47511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81155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71656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857250">
                <a:tc>
                  <a:txBody>
                    <a:bodyPr/>
                    <a:lstStyle/>
                    <a:p>
                      <a:pPr algn="ctr"/>
                      <a:r>
                        <a:rPr lang="nl-NL" sz="700" b="1" kern="120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 b="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Week 2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Week 5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>
                          <a:solidFill>
                            <a:srgbClr val="00B050"/>
                          </a:solidFill>
                        </a:rPr>
                        <a:t>Vakantie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7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15" name="Afbeelding 14">
            <a:extLst>
              <a:ext uri="{FF2B5EF4-FFF2-40B4-BE49-F238E27FC236}">
                <a16:creationId xmlns:a16="http://schemas.microsoft.com/office/drawing/2014/main" id="{3C8AD9AC-786C-41FA-8D3C-1F579EA9185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006384" y="2463682"/>
            <a:ext cx="470690" cy="399152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5AF66FF2-65B5-4E75-80FB-1AD095EE089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3171291" y="2476831"/>
            <a:ext cx="470690" cy="394852"/>
          </a:xfrm>
          <a:prstGeom prst="rect">
            <a:avLst/>
          </a:prstGeom>
        </p:spPr>
      </p:pic>
      <p:sp>
        <p:nvSpPr>
          <p:cNvPr id="18" name="Tijdelijke aanduiding voor inhoud 5">
            <a:extLst>
              <a:ext uri="{FF2B5EF4-FFF2-40B4-BE49-F238E27FC236}">
                <a16:creationId xmlns:a16="http://schemas.microsoft.com/office/drawing/2014/main" id="{D8729D5A-9FCE-424A-BA8D-CF5994EDB1B6}"/>
              </a:ext>
            </a:extLst>
          </p:cNvPr>
          <p:cNvSpPr txBox="1">
            <a:spLocks/>
          </p:cNvSpPr>
          <p:nvPr/>
        </p:nvSpPr>
        <p:spPr bwMode="auto">
          <a:xfrm>
            <a:off x="7579509" y="3822595"/>
            <a:ext cx="1441203" cy="1143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788" b="1" dirty="0"/>
              <a:t>IBS Toetsing</a:t>
            </a:r>
          </a:p>
          <a:p>
            <a:pPr marL="0" indent="0">
              <a:buNone/>
            </a:pPr>
            <a:r>
              <a:rPr lang="nl-NL" sz="788" dirty="0"/>
              <a:t>Kennistoets</a:t>
            </a:r>
          </a:p>
          <a:p>
            <a:pPr marL="0" indent="0">
              <a:buNone/>
            </a:pPr>
            <a:r>
              <a:rPr lang="nl-NL" sz="788" dirty="0"/>
              <a:t>Ondernemingsplan</a:t>
            </a:r>
          </a:p>
          <a:p>
            <a:pPr marL="0" indent="0">
              <a:buNone/>
            </a:pPr>
            <a:r>
              <a:rPr lang="nl-NL" sz="788" dirty="0"/>
              <a:t> </a:t>
            </a:r>
            <a:endParaRPr lang="nl-NL" sz="788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72ADD984-4BEC-4118-974C-4F5B62A3377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006384" y="3822592"/>
            <a:ext cx="472815" cy="39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020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26979"/>
            <a:ext cx="10515600" cy="1325563"/>
          </a:xfrm>
        </p:spPr>
        <p:txBody>
          <a:bodyPr/>
          <a:lstStyle/>
          <a:p>
            <a:r>
              <a:rPr lang="nl-NL" dirty="0"/>
              <a:t>Privacy en </a:t>
            </a:r>
            <a:r>
              <a:rPr lang="nl-NL" dirty="0" err="1"/>
              <a:t>social</a:t>
            </a:r>
            <a:r>
              <a:rPr lang="nl-NL" dirty="0"/>
              <a:t> media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Wat er allemaal blijft plakken: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hlinkClick r:id="rId2"/>
              </a:rPr>
              <a:t>Hier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6561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1524000" y="379413"/>
            <a:ext cx="9144000" cy="2330449"/>
          </a:xfrm>
        </p:spPr>
        <p:txBody>
          <a:bodyPr anchor="t"/>
          <a:lstStyle/>
          <a:p>
            <a:r>
              <a:rPr lang="nl-NL" sz="9600" b="1" dirty="0"/>
              <a:t>bedrijfsethiek</a:t>
            </a:r>
            <a:endParaRPr lang="nl-NL" sz="4400" b="1" dirty="0"/>
          </a:p>
        </p:txBody>
      </p:sp>
      <p:pic>
        <p:nvPicPr>
          <p:cNvPr id="3" name="Picture 2" descr="http://cdn.dutchcowboys.nl/uploads/images/amazon-nederland-opent-in-het-naja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906" y="2215435"/>
            <a:ext cx="7069511" cy="207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Gerelateerde afbeel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7374" y="4770093"/>
            <a:ext cx="2937249" cy="138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1524000" y="379413"/>
            <a:ext cx="9144000" cy="1099763"/>
          </a:xfrm>
        </p:spPr>
        <p:txBody>
          <a:bodyPr anchor="t"/>
          <a:lstStyle/>
          <a:p>
            <a:pPr algn="l"/>
            <a:r>
              <a:rPr lang="nl-NL" sz="4400" b="1" dirty="0" err="1"/>
              <a:t>Lesdoel</a:t>
            </a:r>
            <a:br>
              <a:rPr lang="nl-NL" sz="4400" dirty="0"/>
            </a:br>
            <a:br>
              <a:rPr lang="nl-NL" sz="4400" dirty="0"/>
            </a:br>
            <a:br>
              <a:rPr lang="nl-NL" sz="4400" dirty="0"/>
            </a:br>
            <a:endParaRPr lang="nl-NL" sz="3600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7210F5F7-FF40-45D9-A117-65A3E93D4836}"/>
              </a:ext>
            </a:extLst>
          </p:cNvPr>
          <p:cNvSpPr txBox="1"/>
          <p:nvPr/>
        </p:nvSpPr>
        <p:spPr>
          <a:xfrm>
            <a:off x="932155" y="2396971"/>
            <a:ext cx="10555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Je herkent ethische dilemma's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Je snapt de complexiteit hiervan</a:t>
            </a:r>
          </a:p>
        </p:txBody>
      </p:sp>
    </p:spTree>
    <p:extLst>
      <p:ext uri="{BB962C8B-B14F-4D97-AF65-F5344CB8AC3E}">
        <p14:creationId xmlns:p14="http://schemas.microsoft.com/office/powerpoint/2010/main" val="1931435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204" y="65445"/>
            <a:ext cx="10147836" cy="633095"/>
          </a:xfrm>
        </p:spPr>
        <p:txBody>
          <a:bodyPr/>
          <a:lstStyle/>
          <a:p>
            <a:r>
              <a:rPr lang="nl-NL" dirty="0"/>
              <a:t>De wereld en ik – vlog</a:t>
            </a:r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878541" y="923008"/>
            <a:ext cx="5985104" cy="156966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Vlog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Je vlog (of blog) maak je over je maatschappelijke stage. Met deze vlog wordt leerdoel 3 getoetst. Bij dit leerdoel horen verschillende succescriteria. Deze vind je hieronder.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 dirty="0">
              <a:latin typeface="+mn-lt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878541" y="2615077"/>
            <a:ext cx="5985104" cy="334245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 sz="1600"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nl-NL" dirty="0">
                <a:solidFill>
                  <a:schemeClr val="tx1"/>
                </a:solidFill>
              </a:rPr>
              <a:t>Succescriteria</a:t>
            </a:r>
          </a:p>
          <a:p>
            <a:pPr>
              <a:spcBef>
                <a:spcPct val="20000"/>
              </a:spcBef>
            </a:pPr>
            <a:r>
              <a:rPr lang="nl-NL" b="0" dirty="0">
                <a:solidFill>
                  <a:schemeClr val="tx1"/>
                </a:solidFill>
              </a:rPr>
              <a:t>Leerdoel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0" dirty="0">
                <a:solidFill>
                  <a:schemeClr val="tx1"/>
                </a:solidFill>
              </a:rPr>
              <a:t>Je kunt een praktijkplek benaderen waar je praktijkervaring op het  gebied van maatschappelijk werk op kunt doen.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0" dirty="0">
                <a:solidFill>
                  <a:schemeClr val="tx1"/>
                </a:solidFill>
              </a:rPr>
              <a:t>Je kunt de opgedane kennis uit de periode koppelen aan de praktijksituatie.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0" dirty="0">
                <a:solidFill>
                  <a:schemeClr val="tx1"/>
                </a:solidFill>
              </a:rPr>
              <a:t>Je kunt uitleggen welke werkzaamheden je tijdens je stage hebt uitgevoerd.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FF0000"/>
                </a:solidFill>
              </a:rPr>
              <a:t>Je kunt reflecteren op een ethisch dilemma.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0" dirty="0">
                <a:solidFill>
                  <a:schemeClr val="tx1"/>
                </a:solidFill>
              </a:rPr>
              <a:t>Je kunt een video opname maken van je praktijkervaring.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0" dirty="0">
                <a:solidFill>
                  <a:schemeClr val="tx1"/>
                </a:solidFill>
              </a:rPr>
              <a:t>Je kunt videobestanden bewerken en samenvoegen tot een representatieve vlog.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0" dirty="0">
                <a:solidFill>
                  <a:schemeClr val="tx1"/>
                </a:solidFill>
              </a:rPr>
              <a:t>Je kunt je videobestand digitaal delen met derden.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9098510" y="5634364"/>
            <a:ext cx="22958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IBS-SEM-DWI-X41</a:t>
            </a:r>
            <a:endParaRPr lang="nl-NL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50" name="Picture 2" descr="Gerelateerde afbeeldi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53"/>
          <a:stretch/>
        </p:blipFill>
        <p:spPr bwMode="auto">
          <a:xfrm>
            <a:off x="7731826" y="1908233"/>
            <a:ext cx="3662581" cy="3419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9439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ethiek?</a:t>
            </a:r>
          </a:p>
        </p:txBody>
      </p:sp>
      <p:sp>
        <p:nvSpPr>
          <p:cNvPr id="3" name="Rechthoek 2"/>
          <p:cNvSpPr/>
          <p:nvPr/>
        </p:nvSpPr>
        <p:spPr>
          <a:xfrm>
            <a:off x="1555750" y="2327182"/>
            <a:ext cx="90804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latin typeface="+mj-lt"/>
                <a:ea typeface="+mj-ea"/>
                <a:cs typeface="+mj-cs"/>
              </a:rPr>
              <a:t>Ethiek is het afwegen tussen goed en kwaad en de keuzes daartussenin. </a:t>
            </a:r>
          </a:p>
        </p:txBody>
      </p:sp>
      <p:pic>
        <p:nvPicPr>
          <p:cNvPr id="2050" name="Picture 2" descr="Afbeeldingsresultaat voor eth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9" y="3207123"/>
            <a:ext cx="457200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816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Ethisch dilemma</a:t>
            </a:r>
          </a:p>
        </p:txBody>
      </p:sp>
      <p:pic>
        <p:nvPicPr>
          <p:cNvPr id="3078" name="Picture 6" descr="Afbeeldingsresultaat voor genaaid e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530" y="2151530"/>
            <a:ext cx="6607885" cy="3388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Afbeeldingsresultaat voor rana plaz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601" y="1550895"/>
            <a:ext cx="7188797" cy="4437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49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362635" y="2061883"/>
            <a:ext cx="104259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sz="2400" dirty="0"/>
              <a:t>Klantgegevens verkopen aan andere bedrijven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400" dirty="0"/>
              <a:t>Goedkoper producten leveren aan klanten, dan dat lokale ondernemers kunnen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400" dirty="0"/>
              <a:t>Zo min mogelijk belasting proberen te betalen als bedrijf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838200" y="365125"/>
            <a:ext cx="10844814" cy="135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9pPr>
          </a:lstStyle>
          <a:p>
            <a:r>
              <a:rPr lang="nl-NL" sz="4400" b="1" dirty="0"/>
              <a:t>Wat vinden jullie van deze ethische dilemma’s? </a:t>
            </a:r>
          </a:p>
        </p:txBody>
      </p:sp>
    </p:spTree>
    <p:extLst>
      <p:ext uri="{BB962C8B-B14F-4D97-AF65-F5344CB8AC3E}">
        <p14:creationId xmlns:p14="http://schemas.microsoft.com/office/powerpoint/2010/main" val="2226597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Ethiek en privacy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 descr="Afbeeldingsresultaat voor ethiek en privac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021" y="1690688"/>
            <a:ext cx="4911886" cy="3502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fbeelding 5" descr="Afbeeldingsresultaat voor privac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438" y="1969316"/>
            <a:ext cx="3274967" cy="22510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929696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Privacy?	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versta jij hieronder?</a:t>
            </a:r>
          </a:p>
        </p:txBody>
      </p:sp>
      <p:pic>
        <p:nvPicPr>
          <p:cNvPr id="2050" name="Picture 2" descr="Afbeeldingsresultaat voor privac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662" y="2064717"/>
            <a:ext cx="4845141" cy="323009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80594811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CAF7508-E261-4193-9998-8548A6DD4A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FC7EA33-D83F-4CA6-9FFF-9BFF800D78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680E9D-BFE3-461C-BA3A-D75B69C5753F}">
  <ds:schemaRefs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34354c1b-6b8c-435b-ad50-990538c19557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2168</TotalTime>
  <Words>263</Words>
  <Application>Microsoft Office PowerPoint</Application>
  <PresentationFormat>Breedbeeld</PresentationFormat>
  <Paragraphs>59</Paragraphs>
  <Slides>10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Thema1</vt:lpstr>
      <vt:lpstr>Bedrijfsethiek en Privacy</vt:lpstr>
      <vt:lpstr>bedrijfsethiek</vt:lpstr>
      <vt:lpstr>Lesdoel   </vt:lpstr>
      <vt:lpstr>De wereld en ik – vlog</vt:lpstr>
      <vt:lpstr>Wat is ethiek?</vt:lpstr>
      <vt:lpstr>Ethisch dilemma</vt:lpstr>
      <vt:lpstr>PowerPoint-presentatie</vt:lpstr>
      <vt:lpstr>Ethiek en privacy</vt:lpstr>
      <vt:lpstr>Privacy? </vt:lpstr>
      <vt:lpstr>Privacy en social media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Machiel Huizer</cp:lastModifiedBy>
  <cp:revision>45</cp:revision>
  <dcterms:created xsi:type="dcterms:W3CDTF">2017-09-05T13:31:36Z</dcterms:created>
  <dcterms:modified xsi:type="dcterms:W3CDTF">2020-12-07T09:27:27Z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